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8083296" y="1106424"/>
            <a:ext cx="3163824" cy="4462272"/>
          </a:xfrm>
          <a:prstGeom prst="roundRect">
            <a:avLst>
              <a:gd name="adj" fmla="val 7225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02752" y="1417320"/>
            <a:ext cx="2706624" cy="667512"/>
          </a:xfrm>
          <a:prstGeom prst="roundRect">
            <a:avLst>
              <a:gd name="adj" fmla="val 16438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449056" y="1527048"/>
            <a:ext cx="2404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loved the movie.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302752" y="2276856"/>
            <a:ext cx="2706624" cy="667512"/>
          </a:xfrm>
          <a:prstGeom prst="roundRect">
            <a:avLst>
              <a:gd name="adj" fmla="val 16438"/>
            </a:avLst>
          </a:prstGeom>
          <a:solidFill>
            <a:srgbClr val="FFF1DF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49056" y="2386584"/>
            <a:ext cx="2404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hated the ending.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302752" y="3136392"/>
            <a:ext cx="2706624" cy="667512"/>
          </a:xfrm>
          <a:prstGeom prst="roundRect">
            <a:avLst>
              <a:gd name="adj" fmla="val 1643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49056" y="3246120"/>
            <a:ext cx="2404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pretty good.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8458200" y="4645152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189720" y="4498848"/>
            <a:ext cx="4937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900" dirty="0"/>
          </a:p>
        </p:txBody>
      </p:sp>
      <p:sp>
        <p:nvSpPr>
          <p:cNvPr id="17" name="Text 15"/>
          <p:cNvSpPr/>
          <p:nvPr/>
        </p:nvSpPr>
        <p:spPr>
          <a:xfrm>
            <a:off x="9902952" y="4645152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85800" y="1344168"/>
            <a:ext cx="2377440" cy="310896"/>
          </a:xfrm>
          <a:prstGeom prst="roundRect">
            <a:avLst>
              <a:gd name="adj" fmla="val 44118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3816" y="1353312"/>
            <a:ext cx="212140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SCHOOL · BEGINNER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67512" y="1865376"/>
            <a:ext cx="720547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text</a:t>
            </a:r>
            <a:endParaRPr lang="en-US" sz="4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classifier</a:t>
            </a:r>
            <a:endParaRPr lang="en-US" sz="4800" dirty="0"/>
          </a:p>
        </p:txBody>
      </p:sp>
      <p:sp>
        <p:nvSpPr>
          <p:cNvPr id="21" name="Text 19"/>
          <p:cNvSpPr/>
          <p:nvPr/>
        </p:nvSpPr>
        <p:spPr>
          <a:xfrm>
            <a:off x="704088" y="4334256"/>
            <a:ext cx="66751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Google Colab lab using movie reviews, with optional TikTok and visual AI projects.</a:t>
            </a:r>
            <a:endParaRPr lang="en-US" sz="2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lab today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build something that works, then test a few different settings.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22376" y="1865376"/>
            <a:ext cx="10698480" cy="795528"/>
          </a:xfrm>
          <a:prstGeom prst="roundRect">
            <a:avLst>
              <a:gd name="adj" fmla="val 18391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2029968"/>
            <a:ext cx="466344" cy="448056"/>
          </a:xfrm>
          <a:prstGeom prst="roundRect">
            <a:avLst>
              <a:gd name="adj" fmla="val 22449"/>
            </a:avLst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8408" y="2093976"/>
            <a:ext cx="356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655064" y="1993392"/>
            <a:ext cx="373075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labeled reviews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5742432" y="2039112"/>
            <a:ext cx="5340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or negative examples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722376" y="2798064"/>
            <a:ext cx="10698480" cy="795528"/>
          </a:xfrm>
          <a:prstGeom prst="roundRect">
            <a:avLst>
              <a:gd name="adj" fmla="val 18391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14400" y="2962656"/>
            <a:ext cx="466344" cy="448056"/>
          </a:xfrm>
          <a:prstGeom prst="roundRect">
            <a:avLst>
              <a:gd name="adj" fmla="val 22449"/>
            </a:avLst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78408" y="3026664"/>
            <a:ext cx="356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655064" y="2926080"/>
            <a:ext cx="373075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text into numbers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5742432" y="2971800"/>
            <a:ext cx="5340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Words, n-grams, and TF-IDF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22376" y="3730752"/>
            <a:ext cx="10698480" cy="795528"/>
          </a:xfrm>
          <a:prstGeom prst="roundRect">
            <a:avLst>
              <a:gd name="adj" fmla="val 18391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14400" y="3895344"/>
            <a:ext cx="466344" cy="448056"/>
          </a:xfrm>
          <a:prstGeom prst="roundRect">
            <a:avLst>
              <a:gd name="adj" fmla="val 22449"/>
            </a:avLst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78408" y="3959352"/>
            <a:ext cx="356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655064" y="3858768"/>
            <a:ext cx="373075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and test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5742432" y="3904488"/>
            <a:ext cx="5340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 regression and accuracy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722376" y="4663440"/>
            <a:ext cx="10698480" cy="795528"/>
          </a:xfrm>
          <a:prstGeom prst="roundRect">
            <a:avLst>
              <a:gd name="adj" fmla="val 18391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4400" y="4828032"/>
            <a:ext cx="466344" cy="448056"/>
          </a:xfrm>
          <a:prstGeom prst="roundRect">
            <a:avLst>
              <a:gd name="adj" fmla="val 22449"/>
            </a:avLst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408" y="4892040"/>
            <a:ext cx="356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1655064" y="4791456"/>
            <a:ext cx="373075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the settings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5742432" y="4837176"/>
            <a:ext cx="5340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the results in Colab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TikTok and photo activities are optional chapters at the end.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text classifier?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program that chooses a category based on the text it receives.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58952" y="1984248"/>
            <a:ext cx="10625328" cy="960120"/>
          </a:xfrm>
          <a:prstGeom prst="roundRect">
            <a:avLst>
              <a:gd name="adj" fmla="val 15238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6696" y="2176272"/>
            <a:ext cx="76809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movie was beautiful and funny.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171432" y="2221992"/>
            <a:ext cx="1728216" cy="438912"/>
          </a:xfrm>
          <a:prstGeom prst="roundRect">
            <a:avLst>
              <a:gd name="adj" fmla="val 27083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99448" y="2304288"/>
            <a:ext cx="1472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58952" y="3108960"/>
            <a:ext cx="10625328" cy="960120"/>
          </a:xfrm>
          <a:prstGeom prst="roundRect">
            <a:avLst>
              <a:gd name="adj" fmla="val 15238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96696" y="3300984"/>
            <a:ext cx="76809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bored the whole time.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9171432" y="3346704"/>
            <a:ext cx="1728216" cy="438912"/>
          </a:xfrm>
          <a:prstGeom prst="roundRect">
            <a:avLst>
              <a:gd name="adj" fmla="val 27083"/>
            </a:avLst>
          </a:prstGeom>
          <a:solidFill>
            <a:srgbClr val="FFF1DF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99448" y="3429000"/>
            <a:ext cx="1472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758952" y="4233672"/>
            <a:ext cx="10625328" cy="960120"/>
          </a:xfrm>
          <a:prstGeom prst="roundRect">
            <a:avLst>
              <a:gd name="adj" fmla="val 15238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6696" y="4425696"/>
            <a:ext cx="76809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actors were great, but the plot was weak.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9171432" y="4471416"/>
            <a:ext cx="1728216" cy="438912"/>
          </a:xfrm>
          <a:prstGeom prst="roundRect">
            <a:avLst>
              <a:gd name="adj" fmla="val 27083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99448" y="4553712"/>
            <a:ext cx="1472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 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provide examples with known labels so the model can practice.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X and y?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letters used for the inputs and answers in a machine-learning dataset.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31520" y="2011680"/>
            <a:ext cx="4919472" cy="3364992"/>
          </a:xfrm>
          <a:prstGeom prst="roundRect">
            <a:avLst>
              <a:gd name="adj" fmla="val 4348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10528" y="2011680"/>
            <a:ext cx="4919472" cy="3364992"/>
          </a:xfrm>
          <a:prstGeom prst="roundRect">
            <a:avLst>
              <a:gd name="adj" fmla="val 4348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42416" y="237744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= INPUT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051560" y="3154680"/>
            <a:ext cx="43159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movie was too long.”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5751576" y="3364992"/>
            <a:ext cx="4937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6848856" y="2377440"/>
            <a:ext cx="42245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= ANSWER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848856" y="3246120"/>
            <a:ext cx="422452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 (0)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Later, the optional TikTok project changes X to captions and y to a popularity label.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are there three groups of reviews?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want to see whether the model can handle examples it did not learn from.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94944" y="2286000"/>
            <a:ext cx="3557016" cy="2990088"/>
          </a:xfrm>
          <a:prstGeom prst="roundRect">
            <a:avLst>
              <a:gd name="adj" fmla="val 4893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8408" y="2560320"/>
            <a:ext cx="30358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87552" y="3355848"/>
            <a:ext cx="2980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8,530 examples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987552" y="4160520"/>
            <a:ext cx="2926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fit the model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517136" y="2286000"/>
            <a:ext cx="3557016" cy="2990088"/>
          </a:xfrm>
          <a:prstGeom prst="roundRect">
            <a:avLst>
              <a:gd name="adj" fmla="val 4893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00600" y="2560320"/>
            <a:ext cx="30358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VALIDATION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809744" y="3355848"/>
            <a:ext cx="2980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1,066 examples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4809744" y="4160520"/>
            <a:ext cx="2926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compare settings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339328" y="2286000"/>
            <a:ext cx="3557016" cy="2990088"/>
          </a:xfrm>
          <a:prstGeom prst="roundRect">
            <a:avLst>
              <a:gd name="adj" fmla="val 4893"/>
            </a:avLst>
          </a:prstGeom>
          <a:solidFill>
            <a:srgbClr val="FFF1D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22792" y="2560320"/>
            <a:ext cx="30358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631936" y="3355848"/>
            <a:ext cx="2980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1,066 examples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8631936" y="4160520"/>
            <a:ext cx="2926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at the end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choose settings using validation, then check the final version against test.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Google Colab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this install cell once at the top of a new notebook.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1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%pip -q install "datasets&gt;=3,&lt;5" "scikit-learn&gt;=1.3,&lt;2" "pandas&gt;=2,&lt;3" "gradio&gt;=4,&lt;7" "huggingface_hub&gt;=0.24,&lt;2" pyarrow requests pillow</a:t>
            </a:r>
            <a:endParaRPr lang="en-US" sz="11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the movie reviews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 the text column and the positive/negative labels.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datasets import load_dataset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IPython.display import display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import pandas as pd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reviews = load_dataset("cornell-movie-review-data/rotten_tomatoes")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train = reviews["train"].to_pandas()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valid = reviews["validation"].to_pandas()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test = reviews["test"].to_pandas()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print("Training examples:", len(train))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print("Validation examples:", len(valid))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print("Test examples:", len(test))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print("0 = negative, 1 = positive")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display(train.head(5))</a:t>
            </a:r>
            <a:endParaRPr lang="en-US" sz="15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a model read words?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needs a table of numbers, but our dataset begins as English sentences.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49808" y="2240280"/>
            <a:ext cx="3931920" cy="265176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61504" y="2240280"/>
            <a:ext cx="3931920" cy="265176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14984" y="2980944"/>
            <a:ext cx="341985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“not a good movie”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5285232" y="3072384"/>
            <a:ext cx="4937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7808976" y="2916936"/>
            <a:ext cx="327355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2A6BB5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0.00  0.38  0.76</a:t>
            </a:r>
            <a:endParaRPr lang="en-US" sz="2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2A6BB5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0.31  0.00  0.52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033272" y="2505456"/>
            <a:ext cx="27432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Sentence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90688" y="2505456"/>
            <a:ext cx="3017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Numerical features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we decide which text pieces to represent as features.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an n-gram?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n-gram is a group of n neighboring words in a sentence.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22376" y="1911096"/>
            <a:ext cx="10716768" cy="1051560"/>
          </a:xfrm>
          <a:prstGeom prst="roundRect">
            <a:avLst>
              <a:gd name="adj" fmla="val 1391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9264" y="2148840"/>
            <a:ext cx="102412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sentence:   “this movie is not good”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777240" y="3255264"/>
            <a:ext cx="2185416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05256" y="3264408"/>
            <a:ext cx="19293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1  ·  UNIGRAMS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14984" y="3931920"/>
            <a:ext cx="1801368" cy="822960"/>
          </a:xfrm>
          <a:prstGeom prst="roundRect">
            <a:avLst>
              <a:gd name="adj" fmla="val 17778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97864" y="4096512"/>
            <a:ext cx="1444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</a:t>
            </a:r>
            <a:endParaRPr lang="en-US" sz="2500" dirty="0"/>
          </a:p>
        </p:txBody>
      </p:sp>
      <p:sp>
        <p:nvSpPr>
          <p:cNvPr id="16" name="Shape 14"/>
          <p:cNvSpPr/>
          <p:nvPr/>
        </p:nvSpPr>
        <p:spPr>
          <a:xfrm>
            <a:off x="3200400" y="3931920"/>
            <a:ext cx="1801368" cy="822960"/>
          </a:xfrm>
          <a:prstGeom prst="roundRect">
            <a:avLst>
              <a:gd name="adj" fmla="val 17778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4096512"/>
            <a:ext cx="1444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movie</a:t>
            </a:r>
            <a:endParaRPr lang="en-US" sz="2500" dirty="0"/>
          </a:p>
        </p:txBody>
      </p:sp>
      <p:sp>
        <p:nvSpPr>
          <p:cNvPr id="18" name="Shape 16"/>
          <p:cNvSpPr/>
          <p:nvPr/>
        </p:nvSpPr>
        <p:spPr>
          <a:xfrm>
            <a:off x="5385816" y="3931920"/>
            <a:ext cx="1801368" cy="822960"/>
          </a:xfrm>
          <a:prstGeom prst="roundRect">
            <a:avLst>
              <a:gd name="adj" fmla="val 17778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68696" y="4096512"/>
            <a:ext cx="1444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</a:t>
            </a:r>
            <a:endParaRPr lang="en-US" sz="2500" dirty="0"/>
          </a:p>
        </p:txBody>
      </p:sp>
      <p:sp>
        <p:nvSpPr>
          <p:cNvPr id="20" name="Shape 18"/>
          <p:cNvSpPr/>
          <p:nvPr/>
        </p:nvSpPr>
        <p:spPr>
          <a:xfrm>
            <a:off x="7571232" y="3931920"/>
            <a:ext cx="1801368" cy="822960"/>
          </a:xfrm>
          <a:prstGeom prst="roundRect">
            <a:avLst>
              <a:gd name="adj" fmla="val 17778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54112" y="4096512"/>
            <a:ext cx="1444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</a:t>
            </a:r>
            <a:endParaRPr lang="en-US" sz="2500" dirty="0"/>
          </a:p>
        </p:txBody>
      </p:sp>
      <p:sp>
        <p:nvSpPr>
          <p:cNvPr id="22" name="Shape 20"/>
          <p:cNvSpPr/>
          <p:nvPr/>
        </p:nvSpPr>
        <p:spPr>
          <a:xfrm>
            <a:off x="9756648" y="3931920"/>
            <a:ext cx="1801368" cy="822960"/>
          </a:xfrm>
          <a:prstGeom prst="roundRect">
            <a:avLst>
              <a:gd name="adj" fmla="val 17778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939528" y="4096512"/>
            <a:ext cx="14447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</a:t>
            </a:r>
            <a:endParaRPr lang="en-US" sz="2500" dirty="0"/>
          </a:p>
        </p:txBody>
      </p:sp>
      <p:sp>
        <p:nvSpPr>
          <p:cNvPr id="24" name="Text 22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unigram is one word. We get five unigrams here.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when n = 2?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bigram is a pair of words that appear next to each other.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31520" y="1911096"/>
            <a:ext cx="10698480" cy="100584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2167128"/>
            <a:ext cx="998524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  movie   is   not   good</a:t>
            </a:r>
            <a:endParaRPr lang="en-US" sz="2700" dirty="0"/>
          </a:p>
        </p:txBody>
      </p:sp>
      <p:sp>
        <p:nvSpPr>
          <p:cNvPr id="12" name="Shape 10"/>
          <p:cNvSpPr/>
          <p:nvPr/>
        </p:nvSpPr>
        <p:spPr>
          <a:xfrm>
            <a:off x="914400" y="3538728"/>
            <a:ext cx="2642616" cy="1024128"/>
          </a:xfrm>
          <a:prstGeom prst="roundRect">
            <a:avLst>
              <a:gd name="adj" fmla="val 14286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3822192"/>
            <a:ext cx="23774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movie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3767328" y="3538728"/>
            <a:ext cx="2642616" cy="1024128"/>
          </a:xfrm>
          <a:prstGeom prst="roundRect">
            <a:avLst>
              <a:gd name="adj" fmla="val 14286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04488" y="3822192"/>
            <a:ext cx="23774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movie is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620256" y="3538728"/>
            <a:ext cx="2642616" cy="1024128"/>
          </a:xfrm>
          <a:prstGeom prst="roundRect">
            <a:avLst>
              <a:gd name="adj" fmla="val 14286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57416" y="3822192"/>
            <a:ext cx="23774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not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9473184" y="3538728"/>
            <a:ext cx="2642616" cy="1024128"/>
          </a:xfrm>
          <a:prstGeom prst="roundRect">
            <a:avLst>
              <a:gd name="adj" fmla="val 14286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10344" y="3822192"/>
            <a:ext cx="23774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good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24128" y="5184648"/>
            <a:ext cx="1013155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pairs overlap: after “this movie,” we move forward by one word to “movie is.”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ngram_range work?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 numbers say the shortest and longest word group to include.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86384" y="1947672"/>
            <a:ext cx="10570464" cy="1033272"/>
          </a:xfrm>
          <a:prstGeom prst="roundRect">
            <a:avLst>
              <a:gd name="adj" fmla="val 14159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2231136"/>
            <a:ext cx="14813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(1, 1)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2761488" y="2084832"/>
            <a:ext cx="3721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individual words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761488" y="2487168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2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 ·  not  ·  movie</a:t>
            </a:r>
            <a:endParaRPr lang="en-US" sz="1720" dirty="0"/>
          </a:p>
        </p:txBody>
      </p:sp>
      <p:sp>
        <p:nvSpPr>
          <p:cNvPr id="14" name="Shape 12"/>
          <p:cNvSpPr/>
          <p:nvPr/>
        </p:nvSpPr>
        <p:spPr>
          <a:xfrm>
            <a:off x="786384" y="3145536"/>
            <a:ext cx="10570464" cy="1033272"/>
          </a:xfrm>
          <a:prstGeom prst="roundRect">
            <a:avLst>
              <a:gd name="adj" fmla="val 14159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33272" y="3429000"/>
            <a:ext cx="14813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(1, 2)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2761488" y="3282696"/>
            <a:ext cx="3721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and adjacent pairs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2761488" y="3685032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2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 ·  not  ·  not good</a:t>
            </a:r>
            <a:endParaRPr lang="en-US" sz="1720" dirty="0"/>
          </a:p>
        </p:txBody>
      </p:sp>
      <p:sp>
        <p:nvSpPr>
          <p:cNvPr id="18" name="Shape 16"/>
          <p:cNvSpPr/>
          <p:nvPr/>
        </p:nvSpPr>
        <p:spPr>
          <a:xfrm>
            <a:off x="786384" y="4343400"/>
            <a:ext cx="10570464" cy="1033272"/>
          </a:xfrm>
          <a:prstGeom prst="roundRect">
            <a:avLst>
              <a:gd name="adj" fmla="val 14159"/>
            </a:avLst>
          </a:prstGeom>
          <a:solidFill>
            <a:srgbClr val="FFF1D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33272" y="4626864"/>
            <a:ext cx="14813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(1, 3)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761488" y="4480560"/>
            <a:ext cx="3721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Words, pairs, and triples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2761488" y="4882896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2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good  ·  is not good</a:t>
            </a:r>
            <a:endParaRPr lang="en-US" sz="1720" dirty="0"/>
          </a:p>
        </p:txBody>
      </p:sp>
      <p:sp>
        <p:nvSpPr>
          <p:cNvPr id="22" name="Text 20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Longer groups can represent more context, but often appear in fewer training reviews.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 n-grams in Python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two sentences that differ only by the word “not.”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sklearn.feature_extraction.text import CountVectorizer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example = ["this movie is not good"]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for setting in [(1, 1), (1, 2), (1, 3)]: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counter = CountVectorizer(ngram_range=setting)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counter.fit(example)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print(setting, "-&gt;", list(counter.get_feature_names_out()))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# Change example[0] to your own phrase and rerun.</a:t>
            </a:r>
            <a:endParaRPr lang="en-US" sz="15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TF-IDF do?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converts each review into a row of numbers for selected words and phrases.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77240" y="1993392"/>
            <a:ext cx="10579608" cy="3584448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2313432"/>
            <a:ext cx="2057400" cy="658368"/>
          </a:xfrm>
          <a:prstGeom prst="roundRect">
            <a:avLst>
              <a:gd name="adj" fmla="val 16667"/>
            </a:avLst>
          </a:prstGeom>
          <a:solidFill>
            <a:srgbClr val="EFF3F7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70432" y="2478024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474720" y="2377440"/>
            <a:ext cx="3895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appears in almost every review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726680" y="2377440"/>
            <a:ext cx="289864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less distinctive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1014984" y="3282696"/>
            <a:ext cx="2057400" cy="658368"/>
          </a:xfrm>
          <a:prstGeom prst="roundRect">
            <a:avLst>
              <a:gd name="adj" fmla="val 16667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70432" y="3447288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hilarious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474720" y="3346704"/>
            <a:ext cx="3895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appears in fewer reviews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726680" y="3346704"/>
            <a:ext cx="289864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help distinguish reviews</a:t>
            </a:r>
            <a:endParaRPr lang="en-US" sz="1650" dirty="0"/>
          </a:p>
        </p:txBody>
      </p:sp>
      <p:sp>
        <p:nvSpPr>
          <p:cNvPr id="19" name="Shape 17"/>
          <p:cNvSpPr/>
          <p:nvPr/>
        </p:nvSpPr>
        <p:spPr>
          <a:xfrm>
            <a:off x="1014984" y="4251960"/>
            <a:ext cx="2057400" cy="658368"/>
          </a:xfrm>
          <a:prstGeom prst="roundRect">
            <a:avLst>
              <a:gd name="adj" fmla="val 1666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70432" y="4416552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funny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474720" y="4315968"/>
            <a:ext cx="3895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captures a short phrase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726680" y="4315968"/>
            <a:ext cx="289864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help with meaning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TF-IDF uses word frequency in one review and across the full training group.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numerical text table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columns are words; each row contains numbers for one review.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sklearn.feature_extraction.text import TfidfVectorizer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little_reviews = [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"the movie was funny and sweet",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"the movie was slow and dull",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"the ending was funny"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]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vectorizer = TfidfVectorizer(ngram_range=(1, 1))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number_table = vectorizer.fit_transform(little_reviews)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print("Columns:", list(vectorizer.get_feature_names_out()))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display(pd.DataFrame(number_table.toarray(),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         columns=vectorizer.get_feature_names_out()).round(2))</a:t>
            </a:r>
            <a:endParaRPr lang="en-US" sz="15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logistic regression?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the classifier we will train on the numerical text features.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76656" y="1920240"/>
            <a:ext cx="5285232" cy="4041648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08776" y="1920240"/>
            <a:ext cx="5285232" cy="4041648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0976" y="2176272"/>
            <a:ext cx="4681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regression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78408" y="2834640"/>
            <a:ext cx="4617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predicts an amount.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estimate the price of a used bike.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492240" y="2176272"/>
            <a:ext cx="4681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 regression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510528" y="2834640"/>
            <a:ext cx="46085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 a probability for a category.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how likely a review belongs to the positive class.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 names are related mathematically, but we are using logistic regression for classification.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the pieces connect?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pipeline runs text preparation and classification in a consistent order.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94944" y="2496312"/>
            <a:ext cx="2606040" cy="2148840"/>
          </a:xfrm>
          <a:prstGeom prst="roundRect">
            <a:avLst>
              <a:gd name="adj" fmla="val 6809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724912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REVIEW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77824" y="3364992"/>
            <a:ext cx="222199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movie was funny.”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291840" y="3218688"/>
            <a:ext cx="4937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900" dirty="0"/>
          </a:p>
        </p:txBody>
      </p:sp>
      <p:sp>
        <p:nvSpPr>
          <p:cNvPr id="14" name="Shape 12"/>
          <p:cNvSpPr/>
          <p:nvPr/>
        </p:nvSpPr>
        <p:spPr>
          <a:xfrm>
            <a:off x="3547872" y="2496312"/>
            <a:ext cx="2606040" cy="2148840"/>
          </a:xfrm>
          <a:prstGeom prst="roundRect">
            <a:avLst>
              <a:gd name="adj" fmla="val 6809"/>
            </a:avLst>
          </a:prstGeom>
          <a:solidFill>
            <a:srgbClr val="FFF1D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30752" y="2724912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TF-IDF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730752" y="3364992"/>
            <a:ext cx="222199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words into numbers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144768" y="3218688"/>
            <a:ext cx="4937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900" dirty="0"/>
          </a:p>
        </p:txBody>
      </p:sp>
      <p:sp>
        <p:nvSpPr>
          <p:cNvPr id="18" name="Shape 16"/>
          <p:cNvSpPr/>
          <p:nvPr/>
        </p:nvSpPr>
        <p:spPr>
          <a:xfrm>
            <a:off x="6400800" y="2496312"/>
            <a:ext cx="2606040" cy="2148840"/>
          </a:xfrm>
          <a:prstGeom prst="roundRect">
            <a:avLst>
              <a:gd name="adj" fmla="val 6809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0" y="2724912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MODEL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83680" y="3364992"/>
            <a:ext cx="222199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 regression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997696" y="3218688"/>
            <a:ext cx="4937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900" dirty="0"/>
          </a:p>
        </p:txBody>
      </p:sp>
      <p:sp>
        <p:nvSpPr>
          <p:cNvPr id="22" name="Shape 20"/>
          <p:cNvSpPr/>
          <p:nvPr/>
        </p:nvSpPr>
        <p:spPr>
          <a:xfrm>
            <a:off x="9253728" y="2496312"/>
            <a:ext cx="2606040" cy="2148840"/>
          </a:xfrm>
          <a:prstGeom prst="roundRect">
            <a:avLst>
              <a:gd name="adj" fmla="val 6809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436608" y="2724912"/>
            <a:ext cx="2304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RESULT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436608" y="3364992"/>
            <a:ext cx="222199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or negative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fit() trains the pipeline. predict() uses what it learned on new text.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a first model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whole cell, then write down the validation accuracy.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sklearn.pipeline import Pipeline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sklearn.linear_model import LogisticRegression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sklearn.metrics import accuracy_score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model = Pipeline([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("text_to_numbers", TfidfVectorizer(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ngram_range=(1, 2),  # words + word pairs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min_df=2,            # keep terms in at least 2 training reviews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max_features=10000   # keep at most 10,000 text features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)),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("classifier", LogisticRegression(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C=1.0,               # regularization setting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max_iter=1000        # upper limit on fitting steps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))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])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model.fit(train["text"], train["label"])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valid_guess = model.predict(valid["text"])</a:t>
            </a:r>
            <a:endParaRPr lang="en-US" sz="1154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4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print("Validation accuracy:", round(accuracy_score(valid["label"], valid_guess), 3))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reviews of your own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the example sentences and compare the predictions.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my_reviews = [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"I loved the music and the acting.",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"The story was boring and the ending was terrible.",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"The acting was great, but I did not like the story."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]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labels = {0: "Negative", 1: "Positive"}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for text, guess, chances in zip(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my_reviews,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model.predict(my_reviews),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model.predict_proba(my_reviews)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):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print("Review:", text)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print("Prediction:", labels[int(guess)],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"| Estimated positive probability:", round(float(chances[1]), 2))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print()</a:t>
            </a:r>
            <a:endParaRPr lang="en-US" sz="13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we check the predictions?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counts how often the model predicts the correct label.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41248" y="2057400"/>
            <a:ext cx="10506456" cy="2057400"/>
          </a:xfrm>
          <a:prstGeom prst="roundRect">
            <a:avLst>
              <a:gd name="adj" fmla="val 8444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248716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5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model correctly labels 8 out of 10 reviews…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1216152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453896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2185416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423160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3154680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92424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4123944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61688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5093208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30952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6062472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00216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7031736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26" name="Shape 24"/>
          <p:cNvSpPr/>
          <p:nvPr/>
        </p:nvSpPr>
        <p:spPr>
          <a:xfrm>
            <a:off x="8001000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38744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900" dirty="0"/>
          </a:p>
        </p:txBody>
      </p:sp>
      <p:sp>
        <p:nvSpPr>
          <p:cNvPr id="28" name="Shape 26"/>
          <p:cNvSpPr/>
          <p:nvPr/>
        </p:nvSpPr>
        <p:spPr>
          <a:xfrm>
            <a:off x="8970264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FFF1DF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208008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900" dirty="0"/>
          </a:p>
        </p:txBody>
      </p:sp>
      <p:sp>
        <p:nvSpPr>
          <p:cNvPr id="30" name="Shape 28"/>
          <p:cNvSpPr/>
          <p:nvPr/>
        </p:nvSpPr>
        <p:spPr>
          <a:xfrm>
            <a:off x="9939528" y="3246120"/>
            <a:ext cx="777240" cy="512064"/>
          </a:xfrm>
          <a:prstGeom prst="roundRect">
            <a:avLst>
              <a:gd name="adj" fmla="val 17857"/>
            </a:avLst>
          </a:prstGeom>
          <a:solidFill>
            <a:srgbClr val="FFF1DF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177272" y="3328416"/>
            <a:ext cx="301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1152144" y="4818888"/>
            <a:ext cx="98298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5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Accuracy: 8 ÷ 10 = 80%</a:t>
            </a:r>
            <a:endParaRPr lang="en-US" sz="2500" dirty="0"/>
          </a:p>
        </p:txBody>
      </p:sp>
      <p:sp>
        <p:nvSpPr>
          <p:cNvPr id="33" name="Text 31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also compare against a baseline that always predicts the most common label.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with a simple baseline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confusion matrix counts how the model handled each type of review.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sklearn.dummy import DummyClassifier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sklearn.metrics import confusion_matrix, ConfusionMatrixDisplay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import matplotlib.pyplot as plt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baseline = DummyClassifier(strategy="most_frequent")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baseline.fit(train[["text"]], train["label"])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baseline_guess = baseline.predict(valid[["text"]])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print("Baseline accuracy:", round(accuracy_score(valid["label"], baseline_guess), 3))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print("Our model accuracy:", round(accuracy_score(valid["label"], valid_guess), 3))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ConfusionMatrixDisplay.from_predictions(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valid["label"], valid_guess,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display_labels=["Negative", "Positive"],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cmap="Blues", colorbar=False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plt.title("Validation predictions")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plt.show()</a:t>
            </a:r>
            <a:endParaRPr lang="en-US" sz="129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we change?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change one setting, retrain, and compare the validation result.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22376" y="1883664"/>
            <a:ext cx="5230368" cy="1600200"/>
          </a:xfrm>
          <a:prstGeom prst="roundRect">
            <a:avLst>
              <a:gd name="adj" fmla="val 9143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2066544"/>
            <a:ext cx="4736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ngram_range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941832" y="2523744"/>
            <a:ext cx="4745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words per phrase?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41832" y="2999232"/>
            <a:ext cx="47457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(1,1) · (1,2) · (1,3)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236208" y="1883664"/>
            <a:ext cx="5230368" cy="1600200"/>
          </a:xfrm>
          <a:prstGeom prst="roundRect">
            <a:avLst>
              <a:gd name="adj" fmla="val 9143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55664" y="2066544"/>
            <a:ext cx="4736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max_features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55664" y="2523744"/>
            <a:ext cx="4745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different terms fit?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55664" y="2999232"/>
            <a:ext cx="47457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2,000 or 10,000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22376" y="3721608"/>
            <a:ext cx="5230368" cy="1600200"/>
          </a:xfrm>
          <a:prstGeom prst="roundRect">
            <a:avLst>
              <a:gd name="adj" fmla="val 9143"/>
            </a:avLst>
          </a:prstGeom>
          <a:solidFill>
            <a:srgbClr val="FFF1D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41832" y="3904488"/>
            <a:ext cx="4736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min_df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41832" y="4361688"/>
            <a:ext cx="4745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common must a term be?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41832" y="4837176"/>
            <a:ext cx="47457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or 5 reviews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6236208" y="3721608"/>
            <a:ext cx="5230368" cy="1600200"/>
          </a:xfrm>
          <a:prstGeom prst="roundRect">
            <a:avLst>
              <a:gd name="adj" fmla="val 9143"/>
            </a:avLst>
          </a:prstGeom>
          <a:solidFill>
            <a:srgbClr val="F1EBFA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55664" y="3904488"/>
            <a:ext cx="4736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6455664" y="4361688"/>
            <a:ext cx="47457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strongly weights are constrained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6455664" y="4837176"/>
            <a:ext cx="47457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 · 1 · 10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1: different n-grams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model uses the same training and validation reviews.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ngram_results = []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for gram_setting in [(1, 1), (1, 2), (1, 3)]: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 = Pipeline([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("text_to_numbers", TfidfVectorizer(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ngram_range=gram_setting, min_df=2, max_features=10000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)),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("classifier", LogisticRegression(C=1.0, max_iter=1000))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])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attempt.fit(train["text"], train["label"])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score = accuracy_score(valid["label"], attempt.predict(valid["text"]))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ngram_results.append({"n-grams": str(gram_setting), "validation_accuracy": round(score, 3)})</a:t>
            </a: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endParaRPr lang="en-US" sz="1399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99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display(pd.DataFrame(ngram_results))</a:t>
            </a:r>
            <a:endParaRPr lang="en-US" sz="1399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more TF-IDF settings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control the vocabulary: the text features that the model can use.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76656" y="1920240"/>
            <a:ext cx="5285232" cy="4041648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08776" y="1920240"/>
            <a:ext cx="5285232" cy="4041648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0976" y="2176272"/>
            <a:ext cx="4681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max_features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78408" y="2834640"/>
            <a:ext cx="4617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upper limit on distinct words or phrases.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2,000, some less frequent terms are excluded.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492240" y="2176272"/>
            <a:ext cx="4681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min_df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510528" y="2834640"/>
            <a:ext cx="46085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training reviews containing a term.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min_df=5, a term appearing in only 3 reviews is excluded.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the two settings together or individually; keep the validation reviews the same.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2: vocabulary choices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other combinations after this first comparison.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vocab_results = []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for vocab_size, minimum_reviews in [(2000, 2), (10000, 2), (10000, 5)]: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 = Pipeline([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("text_to_numbers", TfidfVectorizer(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ngram_range=(1, 2),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max_features=vocab_size,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min_df=minimum_reviews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)),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("classifier", LogisticRegression(C=1.0, max_iter=1000))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])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attempt.fit(train["text"], train["label"])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score = accuracy_score(valid["label"], attempt.predict(valid["text"]))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vocab_results.append({"max_features": vocab_size,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              "min_df": minimum_reviews,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              "validation_accuracy": round(score, 3)})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display(pd.DataFrame(vocab_results))</a:t>
            </a:r>
            <a:endParaRPr lang="en-US" sz="129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C change?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 regression learns a weight for each text feature. C affects how freely those weights can grow.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22376" y="2039112"/>
            <a:ext cx="10716768" cy="3136392"/>
          </a:xfrm>
          <a:prstGeom prst="roundRect">
            <a:avLst>
              <a:gd name="adj" fmla="val 4665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8408" y="2542032"/>
            <a:ext cx="3374136" cy="1920240"/>
          </a:xfrm>
          <a:prstGeom prst="roundRect">
            <a:avLst>
              <a:gd name="adj" fmla="val 7619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97864" y="2871216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= 0.1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197864" y="3621024"/>
            <a:ext cx="294436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5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restricted weights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4663440" y="2542032"/>
            <a:ext cx="3374136" cy="1920240"/>
          </a:xfrm>
          <a:prstGeom prst="roundRect">
            <a:avLst>
              <a:gd name="adj" fmla="val 7619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82896" y="2871216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= 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4882896" y="3621024"/>
            <a:ext cx="294436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5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 setting</a:t>
            </a:r>
            <a:endParaRPr lang="en-US" sz="1850" dirty="0"/>
          </a:p>
        </p:txBody>
      </p:sp>
      <p:sp>
        <p:nvSpPr>
          <p:cNvPr id="17" name="Shape 15"/>
          <p:cNvSpPr/>
          <p:nvPr/>
        </p:nvSpPr>
        <p:spPr>
          <a:xfrm>
            <a:off x="8348472" y="2542032"/>
            <a:ext cx="3374136" cy="1920240"/>
          </a:xfrm>
          <a:prstGeom prst="roundRect">
            <a:avLst>
              <a:gd name="adj" fmla="val 7619"/>
            </a:avLst>
          </a:prstGeom>
          <a:solidFill>
            <a:srgbClr val="FFF1D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67928" y="2871216"/>
            <a:ext cx="293522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= 10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567928" y="3621024"/>
            <a:ext cx="294436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5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restricted weights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the validation scores. A higher C does not necessarily give better predictions on new reviews.</a:t>
            </a:r>
            <a:endParaRPr lang="en-US" sz="13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3: change C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training data and TF-IDF settings constant.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c_results = []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for c_value in [0.1, 1.0, 10.0]: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 = Pipeline([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("text_to_numbers", TfidfVectorizer(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ngram_range=(1, 2), min_df=2, max_features=10000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)),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("classifier", LogisticRegression(C=c_value, max_iter=1000))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])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attempt.fit(train["text"], train["label"])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score = accuracy_score(valid["label"], attempt.predict(valid["text"]))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c_results.append({"C": c_value, "validation_accuracy": round(score, 3)})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display(pd.DataFrame(c_results))</a:t>
            </a:r>
            <a:endParaRPr lang="en-US" sz="156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the amount of training data matter?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 means deciding which examples to include when the model learns.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960120" y="2103120"/>
            <a:ext cx="10058400" cy="100584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34440" y="2350008"/>
            <a:ext cx="37033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reviews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5239512" y="2368296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small sample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960120" y="3310128"/>
            <a:ext cx="10058400" cy="100584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34440" y="3557016"/>
            <a:ext cx="37033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 reviews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5239512" y="3575304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medium sample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960120" y="4517136"/>
            <a:ext cx="10058400" cy="1005840"/>
          </a:xfrm>
          <a:prstGeom prst="roundRect">
            <a:avLst>
              <a:gd name="adj" fmla="val 14545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34440" y="4764024"/>
            <a:ext cx="37033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8,530 reviews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5239512" y="4782312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full training group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validation examples stay the same so we can compare the results.</a:t>
            </a:r>
            <a:endParaRPr lang="en-US" sz="13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4: vary sample size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a model on 200, 1,000, then all the training reviews.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size_results = []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for sample_size in [200, 1000, len(train)]: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small_train = train.sample(n=sample_size, random_state=42)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 = Pipeline([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("text_to_numbers", TfidfVectorizer(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ngram_range=(1, 2), min_df=2, max_features=10000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)),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("classifier", LogisticRegression(C=1.0, max_iter=1000))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])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attempt.fit(small_train["text"], small_train["label"])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score = accuracy_score(valid["label"], attempt.predict(valid["text"]))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size_results.append({"training_examples": sample_size,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             "validation_accuracy": round(score, 3)})</a:t>
            </a: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endParaRPr lang="en-US" sz="1462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62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display(pd.DataFrame(size_results))</a:t>
            </a:r>
            <a:endParaRPr lang="en-US" sz="1462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choices we make before training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can change the question or the information the model receives.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95528" y="1901952"/>
            <a:ext cx="10625328" cy="1078992"/>
          </a:xfrm>
          <a:prstGeom prst="roundRect">
            <a:avLst>
              <a:gd name="adj" fmla="val 13559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2093976"/>
            <a:ext cx="2276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438144" y="2039112"/>
            <a:ext cx="4069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8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the model read?</a:t>
            </a:r>
            <a:endParaRPr lang="en-US" sz="1880" dirty="0"/>
          </a:p>
        </p:txBody>
      </p:sp>
      <p:sp>
        <p:nvSpPr>
          <p:cNvPr id="13" name="Text 11"/>
          <p:cNvSpPr/>
          <p:nvPr/>
        </p:nvSpPr>
        <p:spPr>
          <a:xfrm>
            <a:off x="3438144" y="2514600"/>
            <a:ext cx="7406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8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 review vs only its first 40 characters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795528" y="3182112"/>
            <a:ext cx="10625328" cy="1078992"/>
          </a:xfrm>
          <a:prstGeom prst="roundRect">
            <a:avLst>
              <a:gd name="adj" fmla="val 13559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9848" y="3374136"/>
            <a:ext cx="2276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438144" y="3319272"/>
            <a:ext cx="4069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8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answer are we asking for?</a:t>
            </a:r>
            <a:endParaRPr lang="en-US" sz="1880" dirty="0"/>
          </a:p>
        </p:txBody>
      </p:sp>
      <p:sp>
        <p:nvSpPr>
          <p:cNvPr id="17" name="Text 15"/>
          <p:cNvSpPr/>
          <p:nvPr/>
        </p:nvSpPr>
        <p:spPr>
          <a:xfrm>
            <a:off x="3438144" y="3794760"/>
            <a:ext cx="7406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8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Positive/negative vs contains “movie”</a:t>
            </a:r>
            <a:endParaRPr lang="en-US" sz="1580" dirty="0"/>
          </a:p>
        </p:txBody>
      </p:sp>
      <p:sp>
        <p:nvSpPr>
          <p:cNvPr id="18" name="Shape 16"/>
          <p:cNvSpPr/>
          <p:nvPr/>
        </p:nvSpPr>
        <p:spPr>
          <a:xfrm>
            <a:off x="795528" y="4462272"/>
            <a:ext cx="10625328" cy="1078992"/>
          </a:xfrm>
          <a:prstGeom prst="roundRect">
            <a:avLst>
              <a:gd name="adj" fmla="val 13559"/>
            </a:avLst>
          </a:prstGeom>
          <a:solidFill>
            <a:srgbClr val="FFF1D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69848" y="4654296"/>
            <a:ext cx="2276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438144" y="4599432"/>
            <a:ext cx="4069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8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we check the result?</a:t>
            </a:r>
            <a:endParaRPr lang="en-US" sz="1880" dirty="0"/>
          </a:p>
        </p:txBody>
      </p:sp>
      <p:sp>
        <p:nvSpPr>
          <p:cNvPr id="21" name="Text 19"/>
          <p:cNvSpPr/>
          <p:nvPr/>
        </p:nvSpPr>
        <p:spPr>
          <a:xfrm>
            <a:off x="3438144" y="5074920"/>
            <a:ext cx="74066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8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reviews held out from training</a:t>
            </a:r>
            <a:endParaRPr lang="en-US" sz="1580" dirty="0"/>
          </a:p>
        </p:txBody>
      </p:sp>
      <p:sp>
        <p:nvSpPr>
          <p:cNvPr id="22" name="Text 20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notebook has short experiments for features and for a different target.</a:t>
            </a:r>
            <a:endParaRPr lang="en-US" sz="13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96110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A961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settings and use the test set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the CAPITALIZED values using what you saw on validation.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# Choose settings based on your VALIDATION experiments: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FINAL_NGRAM = (1, 2)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FINAL_VOCAB = 10000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FINAL_MIN_DF = 2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FINAL_C = 1.0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final_model = Pipeline([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("text_to_numbers", TfidfVectorizer(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ngram_range=FINAL_NGRAM,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min_df=FINAL_MIN_DF,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max_features=FINAL_VOCAB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)),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("classifier", LogisticRegression(C=FINAL_C, max_iter=1000))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])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final_model.fit(train["text"], train["label"])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print("Final TEST accuracy:", round(accuracy_score(</a:t>
            </a:r>
            <a:endParaRPr lang="en-US" sz="129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9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test["label"], final_model.predict(test["text"])), 3))</a:t>
            </a:r>
            <a:endParaRPr lang="en-US" sz="129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your classifier into an app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Gradio creates a text box using the model you trained.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import gradio as gr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def review_predictor(text):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if not text.strip():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return {"Negative": 0.5, "Positive": 0.5}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scores = final_model.predict_proba([text])[0]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return {"Negative": float(scores[0]),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        "Positive": float(scores[1])}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gradio_app = gr.Interface(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fn=review_predictor,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inputs=gr.Textbox(lines=3, label="Write a review"),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outputs=gr.Label(num_top_classes=2),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title="My movie-review classifier"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)</a:t>
            </a:r>
            <a:endParaRPr lang="en-US" sz="1371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71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gradio_app.launch(share=True)</a:t>
            </a:r>
            <a:endParaRPr lang="en-US" sz="137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6F55A6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6F55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project: TikTok captions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text classifier can be adapted to ask a different question.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13232" y="1984248"/>
            <a:ext cx="5212080" cy="3602736"/>
          </a:xfrm>
          <a:prstGeom prst="roundRect">
            <a:avLst>
              <a:gd name="adj" fmla="val 4061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63056" y="1984248"/>
            <a:ext cx="5212080" cy="3602736"/>
          </a:xfrm>
          <a:prstGeom prst="roundRect">
            <a:avLst>
              <a:gd name="adj" fmla="val 4061"/>
            </a:avLst>
          </a:prstGeom>
          <a:solidFill>
            <a:srgbClr val="DCF5ED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96696" y="2304288"/>
            <a:ext cx="44805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= TEXT FEATURES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96696" y="2944368"/>
            <a:ext cx="45537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Caption</a:t>
            </a:r>
            <a:endParaRPr lang="en-US" sz="2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optional on-screen text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83096" y="2304288"/>
            <a:ext cx="446227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= A DEFINED LABEL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83096" y="2944368"/>
            <a:ext cx="4498848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30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in the top 20% by observed views in a sample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notebook uses one small 2018 monthly file, rather than the full dataset.</a:t>
            </a:r>
            <a:endParaRPr lang="en-US" sz="13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6F55A6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6F55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change for TikTok?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extension cells in the notebook to run and compare these choices.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95528" y="1920240"/>
            <a:ext cx="10533888" cy="795528"/>
          </a:xfrm>
          <a:prstGeom prst="roundRect">
            <a:avLst>
              <a:gd name="adj" fmla="val 18391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093976"/>
            <a:ext cx="3255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choice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389120" y="2084832"/>
            <a:ext cx="65471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Caption only vs caption + on-screen text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95528" y="2907792"/>
            <a:ext cx="10533888" cy="795528"/>
          </a:xfrm>
          <a:prstGeom prst="roundRect">
            <a:avLst>
              <a:gd name="adj" fmla="val 18391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42416" y="3081528"/>
            <a:ext cx="3255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choice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4389120" y="3072384"/>
            <a:ext cx="65471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20% vs top 10% by observed views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95528" y="3895344"/>
            <a:ext cx="10533888" cy="795528"/>
          </a:xfrm>
          <a:prstGeom prst="roundRect">
            <a:avLst>
              <a:gd name="adj" fmla="val 18391"/>
            </a:avLst>
          </a:prstGeom>
          <a:solidFill>
            <a:srgbClr val="E9F1FC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069080"/>
            <a:ext cx="3255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4389120" y="4059936"/>
            <a:ext cx="65471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historical month vs a different time period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795528" y="4882896"/>
            <a:ext cx="10533888" cy="795528"/>
          </a:xfrm>
          <a:prstGeom prst="roundRect">
            <a:avLst>
              <a:gd name="adj" fmla="val 18391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42416" y="5056632"/>
            <a:ext cx="32552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4389120" y="5047488"/>
            <a:ext cx="65471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well does it work on later posted videos?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count of views is measured after posting, so it is a target rather than an input.</a:t>
            </a:r>
            <a:endParaRPr lang="en-US" sz="13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6F55A6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6F55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project: a model that sees images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COCO mini-dataset has images, questions, and written answers.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76656" y="1920240"/>
            <a:ext cx="5285232" cy="4041648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08776" y="1920240"/>
            <a:ext cx="5285232" cy="4041648"/>
          </a:xfrm>
          <a:prstGeom prst="roundRect">
            <a:avLst>
              <a:gd name="adj" fmla="val 3620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0976" y="2176272"/>
            <a:ext cx="4681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classification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78408" y="2834640"/>
            <a:ext cx="4617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Input: photo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Output: a category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“mug”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492240" y="2176272"/>
            <a:ext cx="4681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question answering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510528" y="2834640"/>
            <a:ext cx="46085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Input: photo + question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Output: an answer</a:t>
            </a: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endParaRPr lang="en-US" sz="1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“What am I holding?” → “mug”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short activity we use a pretrained visual model; we do not train it on the small COCO set.</a:t>
            </a:r>
            <a:endParaRPr lang="en-US" sz="13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6F55A6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6F55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visual question answering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VQA dataset cell in the notebook first, then this model cell.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10945368" cy="438912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32104" y="1993392"/>
            <a:ext cx="2304288" cy="310896"/>
          </a:xfrm>
          <a:prstGeom prst="roundRect">
            <a:avLst>
              <a:gd name="adj" fmla="val 44118"/>
            </a:avLst>
          </a:prstGeom>
          <a:solidFill>
            <a:srgbClr val="E9F1FC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2002536"/>
            <a:ext cx="204825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2A6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INTO ONE COLAB CELL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05256" y="2450592"/>
            <a:ext cx="10332720" cy="363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%pip -q install "transformers&gt;=4.46,&lt;5" accelerate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from transformers import pipeline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vqa_model = pipeline(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task="visual-question-answering",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model="Salesforce/blip-vqa-base",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device=-1  # CPU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)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if image is not None:</a:t>
            </a:r>
            <a:endParaRPr lang="en-US" sz="156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560" dirty="0">
                <a:solidFill>
                  <a:srgbClr val="15263C"/>
                </a:solidFill>
                <a:latin typeface="Liberation Mono" pitchFamily="34" charset="0"/>
                <a:ea typeface="Liberation Mono" pitchFamily="34" charset="-122"/>
                <a:cs typeface="Liberation Mono" pitchFamily="34" charset="-120"/>
              </a:rPr>
              <a:t>    print(vqa_model(image=image, question=item["question"]))</a:t>
            </a:r>
            <a:endParaRPr lang="en-US" sz="156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087F72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20116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70" kern="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CLASS  /  TEXT CLASSIFIERS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710928" y="20116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20" b="1" spc="140" kern="0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020" dirty="0"/>
          </a:p>
        </p:txBody>
      </p:sp>
      <p:sp>
        <p:nvSpPr>
          <p:cNvPr id="5" name="Shape 3"/>
          <p:cNvSpPr/>
          <p:nvPr/>
        </p:nvSpPr>
        <p:spPr>
          <a:xfrm>
            <a:off x="576072" y="6473952"/>
            <a:ext cx="11018520" cy="0"/>
          </a:xfrm>
          <a:prstGeom prst="line">
            <a:avLst/>
          </a:prstGeom>
          <a:noFill/>
          <a:ln w="12700">
            <a:solidFill>
              <a:srgbClr val="DCE5EE"/>
            </a:solidFill>
            <a:prstDash val="solid"/>
            <a:headEnd type="none"/>
            <a:tailEnd type="none"/>
          </a:ln>
        </p:spPr>
      </p:sp>
      <p:sp>
        <p:nvSpPr>
          <p:cNvPr id="6" name="Text 4"/>
          <p:cNvSpPr/>
          <p:nvPr/>
        </p:nvSpPr>
        <p:spPr>
          <a:xfrm>
            <a:off x="576072" y="6528816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93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LAB · GOOGLE COLAB</a:t>
            </a:r>
            <a:endParaRPr lang="en-US" sz="930" dirty="0"/>
          </a:p>
        </p:txBody>
      </p:sp>
      <p:sp>
        <p:nvSpPr>
          <p:cNvPr id="7" name="Text 5"/>
          <p:cNvSpPr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649224"/>
            <a:ext cx="10899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950" b="1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class investigation</a:t>
            </a:r>
            <a:endParaRPr lang="en-US" sz="2950" dirty="0"/>
          </a:p>
        </p:txBody>
      </p:sp>
      <p:sp>
        <p:nvSpPr>
          <p:cNvPr id="9" name="Text 7"/>
          <p:cNvSpPr/>
          <p:nvPr/>
        </p:nvSpPr>
        <p:spPr>
          <a:xfrm>
            <a:off x="649224" y="1280160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one experiment from the notebook and keep a short record of what happened.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50392" y="1837944"/>
            <a:ext cx="10378440" cy="804672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14984" y="2020824"/>
            <a:ext cx="420624" cy="420624"/>
          </a:xfrm>
          <a:prstGeom prst="roundRect">
            <a:avLst>
              <a:gd name="adj" fmla="val 28261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24712" y="2084832"/>
            <a:ext cx="182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664208" y="2020824"/>
            <a:ext cx="9153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setting did you change?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850392" y="2798064"/>
            <a:ext cx="10378440" cy="804672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2980944"/>
            <a:ext cx="420624" cy="420624"/>
          </a:xfrm>
          <a:prstGeom prst="roundRect">
            <a:avLst>
              <a:gd name="adj" fmla="val 28261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24712" y="3044952"/>
            <a:ext cx="182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664208" y="2980944"/>
            <a:ext cx="9153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the score before and after?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850392" y="3758184"/>
            <a:ext cx="10378440" cy="804672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14984" y="3941064"/>
            <a:ext cx="420624" cy="420624"/>
          </a:xfrm>
          <a:prstGeom prst="roundRect">
            <a:avLst>
              <a:gd name="adj" fmla="val 28261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24712" y="4005072"/>
            <a:ext cx="182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664208" y="3941064"/>
            <a:ext cx="9153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example did the model get wrong?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850392" y="4718304"/>
            <a:ext cx="10378440" cy="804672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1430">
            <a:solidFill>
              <a:srgbClr val="DCE5E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4984" y="4901184"/>
            <a:ext cx="420624" cy="420624"/>
          </a:xfrm>
          <a:prstGeom prst="roundRect">
            <a:avLst>
              <a:gd name="adj" fmla="val 28261"/>
            </a:avLst>
          </a:prstGeom>
          <a:solidFill>
            <a:srgbClr val="DCF5ED"/>
          </a:solidFill>
          <a:ln w="1143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24712" y="4965192"/>
            <a:ext cx="1828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087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1664208" y="4901184"/>
            <a:ext cx="9153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dirty="0">
                <a:solidFill>
                  <a:srgbClr val="1526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like to try next?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731520" y="5980176"/>
            <a:ext cx="10780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5466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lab: sentiment. Optional: TikTok popularity or visual questions.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Class Lab: Build a Text Classifier — Beginner Edition</dc:title>
  <dc:subject>Student-facing introduction to n-grams, TF-IDF, logistic regression and extensions</dc:subject>
  <dc:creator>AI Class Lab</dc:creator>
  <cp:lastModifiedBy>AI Class Lab</cp:lastModifiedBy>
  <cp:revision>1</cp:revision>
  <dcterms:created xsi:type="dcterms:W3CDTF">2026-10-10T13:23:03Z</dcterms:created>
  <dcterms:modified xsi:type="dcterms:W3CDTF">2026-10-10T13:23:03Z</dcterms:modified>
</cp:coreProperties>
</file>